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375" r:id="rId3"/>
    <p:sldId id="258" r:id="rId4"/>
    <p:sldId id="259" r:id="rId5"/>
    <p:sldId id="371" r:id="rId6"/>
    <p:sldId id="261" r:id="rId7"/>
    <p:sldId id="270" r:id="rId8"/>
    <p:sldId id="372" r:id="rId9"/>
    <p:sldId id="271" r:id="rId10"/>
    <p:sldId id="272" r:id="rId11"/>
    <p:sldId id="373" r:id="rId12"/>
    <p:sldId id="273" r:id="rId13"/>
    <p:sldId id="370" r:id="rId14"/>
    <p:sldId id="374" r:id="rId15"/>
    <p:sldId id="263" r:id="rId16"/>
    <p:sldId id="260" r:id="rId17"/>
    <p:sldId id="269" r:id="rId18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201" autoAdjust="0"/>
  </p:normalViewPr>
  <p:slideViewPr>
    <p:cSldViewPr>
      <p:cViewPr>
        <p:scale>
          <a:sx n="50" d="100"/>
          <a:sy n="50" d="100"/>
        </p:scale>
        <p:origin x="24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1661375A-C223-44C8-917C-F7C3A1BCD50F}" type="datetimeFigureOut">
              <a:rPr lang="en-GB" smtClean="0"/>
              <a:t>15/02/2022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6983841B-0DB4-4C99-B5E5-79625F01DBF7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56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hyperlink" Target="https://freesvg.org/phone-mockup" TargetMode="Externa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851155" y="8518454"/>
            <a:ext cx="1058735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GRUPPO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3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-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ENTERPRISE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MOBILE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APPLICATION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DEVELOPMENT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2021/2022</a:t>
            </a:r>
            <a:endParaRPr sz="22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8886C-4DED-454F-964C-37EA746FC5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650" y="2418605"/>
            <a:ext cx="4216484" cy="1558878"/>
          </a:xfrm>
          <a:prstGeom prst="rect">
            <a:avLst/>
          </a:prstGeom>
          <a:effectLst>
            <a:outerShdw blurRad="88900" dist="76200" dir="5400000" algn="ctr" rotWithShape="0">
              <a:schemeClr val="tx1">
                <a:alpha val="66000"/>
              </a:schemeClr>
            </a:outerShdw>
            <a:reflection endPos="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81200" y="2330059"/>
            <a:ext cx="10744200" cy="6291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Courier New"/>
                <a:cs typeface="Courier New"/>
              </a:rPr>
              <a:t>Cosa si vuole realizzare?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981200" y="3162300"/>
            <a:ext cx="7522209" cy="4494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Fornire una nuova esperienza di gestione dei dispositivi, in maniera facile ed intuitiva tramite un'unica applicazione: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Visualizzare lo stream dati delle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videocamere</a:t>
            </a: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 a bordo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Gestire la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connettività</a:t>
            </a: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 a bordo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Controllare la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posizione</a:t>
            </a:r>
            <a:r>
              <a:rPr lang="it-IT" sz="2800" spc="-30" dirty="0">
                <a:solidFill>
                  <a:schemeClr val="bg1"/>
                </a:solidFill>
                <a:latin typeface="Courier New"/>
                <a:cs typeface="Courier New"/>
              </a:rPr>
              <a:t> dell'imbarcazione.</a:t>
            </a:r>
            <a:endParaRPr sz="2800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858000" y="642417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Il prodotto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Immagine 19" descr="Immagine che contiene testo, monitor, elettronico, schermo&#10;&#10;Descrizione generata automaticamente">
            <a:extLst>
              <a:ext uri="{FF2B5EF4-FFF2-40B4-BE49-F238E27FC236}">
                <a16:creationId xmlns:a16="http://schemas.microsoft.com/office/drawing/2014/main" id="{50235558-9573-4D97-BCC0-96415FCF89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57179" y="1064327"/>
            <a:ext cx="8305800" cy="8305800"/>
          </a:xfrm>
          <a:prstGeom prst="rect">
            <a:avLst/>
          </a:prstGeom>
        </p:spPr>
      </p:pic>
      <p:pic>
        <p:nvPicPr>
          <p:cNvPr id="22" name="2022-02-15_12-13-3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39241AF-51F1-4972-9C0F-B89EA16E48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108" t="939" r="1559" b="1330"/>
          <a:stretch/>
        </p:blipFill>
        <p:spPr>
          <a:xfrm>
            <a:off x="12755880" y="1931008"/>
            <a:ext cx="3667593" cy="613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4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8" fill="remove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  <p:bldLst>
      <p:bldP spid="6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Prodotto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29883" y="5350440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Tecnologie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294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2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3">
            <a:extLst>
              <a:ext uri="{FF2B5EF4-FFF2-40B4-BE49-F238E27FC236}">
                <a16:creationId xmlns:a16="http://schemas.microsoft.com/office/drawing/2014/main" id="{9B7CAECB-A21B-4F2E-93A0-86D73F482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0" y="4515364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Tecnologie</a:t>
            </a:r>
            <a:endParaRPr sz="8000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4CCDED3-907D-458F-9112-8C6C83F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56" y="876300"/>
            <a:ext cx="9024888" cy="902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5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>
            <a:extLst>
              <a:ext uri="{FF2B5EF4-FFF2-40B4-BE49-F238E27FC236}">
                <a16:creationId xmlns:a16="http://schemas.microsoft.com/office/drawing/2014/main" id="{0E77964E-82F3-486D-AC13-28DF1584DCB9}"/>
              </a:ext>
            </a:extLst>
          </p:cNvPr>
          <p:cNvSpPr/>
          <p:nvPr/>
        </p:nvSpPr>
        <p:spPr>
          <a:xfrm>
            <a:off x="14453363" y="4719491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F7B8CD3-367D-407A-B6EF-6847832763FB}"/>
              </a:ext>
            </a:extLst>
          </p:cNvPr>
          <p:cNvSpPr/>
          <p:nvPr/>
        </p:nvSpPr>
        <p:spPr>
          <a:xfrm>
            <a:off x="1196977" y="4698199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03A10B-40C2-429B-A1A2-7E760590AD8F}"/>
              </a:ext>
            </a:extLst>
          </p:cNvPr>
          <p:cNvSpPr/>
          <p:nvPr/>
        </p:nvSpPr>
        <p:spPr>
          <a:xfrm>
            <a:off x="1166823" y="3180602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2E402E-66F1-4FCA-9452-07D806ACA563}"/>
              </a:ext>
            </a:extLst>
          </p:cNvPr>
          <p:cNvSpPr/>
          <p:nvPr/>
        </p:nvSpPr>
        <p:spPr>
          <a:xfrm>
            <a:off x="5410200" y="3123623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4C02BF-4E44-4F11-891A-CD23E8F1435B}"/>
              </a:ext>
            </a:extLst>
          </p:cNvPr>
          <p:cNvSpPr/>
          <p:nvPr/>
        </p:nvSpPr>
        <p:spPr>
          <a:xfrm>
            <a:off x="14394286" y="3110647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b="1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D8022-7C49-470B-9483-21E5F63480D9}"/>
              </a:ext>
            </a:extLst>
          </p:cNvPr>
          <p:cNvSpPr txBox="1"/>
          <p:nvPr/>
        </p:nvSpPr>
        <p:spPr>
          <a:xfrm>
            <a:off x="4038600" y="587805"/>
            <a:ext cx="9812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5400" b="1" dirty="0" err="1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Tecnologie</a:t>
            </a:r>
            <a:endParaRPr lang="en-GB" sz="5400" b="1" dirty="0">
              <a:solidFill>
                <a:schemeClr val="bg1"/>
              </a:solidFill>
              <a:latin typeface="Century Gothic" panose="020B0502020202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BB0070-3CE1-4C59-BE93-F567DBECF5B6}"/>
              </a:ext>
            </a:extLst>
          </p:cNvPr>
          <p:cNvSpPr txBox="1"/>
          <p:nvPr/>
        </p:nvSpPr>
        <p:spPr>
          <a:xfrm>
            <a:off x="1357860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Flutter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1C13F8-8C78-4F88-AB23-F329C1824EF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295525" y="373803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281380-0B8F-4478-AA4B-78F14E648688}"/>
              </a:ext>
            </a:extLst>
          </p:cNvPr>
          <p:cNvCxnSpPr>
            <a:cxnSpLocks/>
            <a:stCxn id="3" idx="2"/>
            <a:endCxn id="72" idx="0"/>
          </p:cNvCxnSpPr>
          <p:nvPr/>
        </p:nvCxnSpPr>
        <p:spPr>
          <a:xfrm flipH="1">
            <a:off x="6557319" y="3695123"/>
            <a:ext cx="5406" cy="956987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5C0D21E-5FB2-45B7-9E65-6F790157750A}"/>
              </a:ext>
            </a:extLst>
          </p:cNvPr>
          <p:cNvCxnSpPr>
            <a:cxnSpLocks/>
            <a:stCxn id="7" idx="2"/>
            <a:endCxn id="44" idx="0"/>
          </p:cNvCxnSpPr>
          <p:nvPr/>
        </p:nvCxnSpPr>
        <p:spPr>
          <a:xfrm>
            <a:off x="15546811" y="3682147"/>
            <a:ext cx="5100" cy="103734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CCA0B48-8F06-426C-B056-AAAE9B66B34D}"/>
              </a:ext>
            </a:extLst>
          </p:cNvPr>
          <p:cNvSpPr txBox="1"/>
          <p:nvPr/>
        </p:nvSpPr>
        <p:spPr>
          <a:xfrm>
            <a:off x="1143000" y="7131416"/>
            <a:ext cx="2418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1371600">
              <a:defRPr/>
            </a:pP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Front-end cross platform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8745C1-A632-4542-9F11-9F4B638BC5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535" y="5257491"/>
            <a:ext cx="1051292" cy="1051292"/>
          </a:xfrm>
          <a:prstGeom prst="rect">
            <a:avLst/>
          </a:prstGeom>
        </p:spPr>
      </p:pic>
      <p:sp>
        <p:nvSpPr>
          <p:cNvPr id="66" name="TextBox 12">
            <a:extLst>
              <a:ext uri="{FF2B5EF4-FFF2-40B4-BE49-F238E27FC236}">
                <a16:creationId xmlns:a16="http://schemas.microsoft.com/office/drawing/2014/main" id="{C0BD5A30-004C-46BA-80CC-1CBA3FA67A08}"/>
              </a:ext>
            </a:extLst>
          </p:cNvPr>
          <p:cNvSpPr txBox="1"/>
          <p:nvPr/>
        </p:nvSpPr>
        <p:spPr>
          <a:xfrm>
            <a:off x="97536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Google cloud</a:t>
            </a:r>
          </a:p>
        </p:txBody>
      </p:sp>
      <p:sp>
        <p:nvSpPr>
          <p:cNvPr id="72" name="Oval 43">
            <a:extLst>
              <a:ext uri="{FF2B5EF4-FFF2-40B4-BE49-F238E27FC236}">
                <a16:creationId xmlns:a16="http://schemas.microsoft.com/office/drawing/2014/main" id="{E4A3F5F6-AEFD-431F-933E-0CE489DD7C84}"/>
              </a:ext>
            </a:extLst>
          </p:cNvPr>
          <p:cNvSpPr/>
          <p:nvPr/>
        </p:nvSpPr>
        <p:spPr>
          <a:xfrm>
            <a:off x="5458771" y="4652110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363D864C-27B8-475B-AF34-A6078B821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892" y="5134732"/>
            <a:ext cx="1182852" cy="1182852"/>
          </a:xfrm>
          <a:prstGeom prst="rect">
            <a:avLst/>
          </a:prstGeom>
        </p:spPr>
      </p:pic>
      <p:sp>
        <p:nvSpPr>
          <p:cNvPr id="82" name="TextBox 12">
            <a:extLst>
              <a:ext uri="{FF2B5EF4-FFF2-40B4-BE49-F238E27FC236}">
                <a16:creationId xmlns:a16="http://schemas.microsoft.com/office/drawing/2014/main" id="{81B2479C-2B7E-44AB-A404-F21BCA106CD2}"/>
              </a:ext>
            </a:extLst>
          </p:cNvPr>
          <p:cNvSpPr txBox="1"/>
          <p:nvPr/>
        </p:nvSpPr>
        <p:spPr>
          <a:xfrm>
            <a:off x="5619654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Firebase</a:t>
            </a:r>
          </a:p>
        </p:txBody>
      </p:sp>
      <p:sp>
        <p:nvSpPr>
          <p:cNvPr id="93" name="Arrow: Chevron 1">
            <a:extLst>
              <a:ext uri="{FF2B5EF4-FFF2-40B4-BE49-F238E27FC236}">
                <a16:creationId xmlns:a16="http://schemas.microsoft.com/office/drawing/2014/main" id="{9B5111FB-7D79-47B6-836A-2D76086007C5}"/>
              </a:ext>
            </a:extLst>
          </p:cNvPr>
          <p:cNvSpPr/>
          <p:nvPr/>
        </p:nvSpPr>
        <p:spPr>
          <a:xfrm>
            <a:off x="9918864" y="3123623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cxnSp>
        <p:nvCxnSpPr>
          <p:cNvPr id="94" name="Straight Connector 14">
            <a:extLst>
              <a:ext uri="{FF2B5EF4-FFF2-40B4-BE49-F238E27FC236}">
                <a16:creationId xmlns:a16="http://schemas.microsoft.com/office/drawing/2014/main" id="{4CDCCC7A-C044-4329-B7BF-2EEF0CEAC1EA}"/>
              </a:ext>
            </a:extLst>
          </p:cNvPr>
          <p:cNvCxnSpPr>
            <a:cxnSpLocks/>
          </p:cNvCxnSpPr>
          <p:nvPr/>
        </p:nvCxnSpPr>
        <p:spPr>
          <a:xfrm>
            <a:off x="11214264" y="369512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16">
            <a:extLst>
              <a:ext uri="{FF2B5EF4-FFF2-40B4-BE49-F238E27FC236}">
                <a16:creationId xmlns:a16="http://schemas.microsoft.com/office/drawing/2014/main" id="{00493D2C-F0AA-48AE-97F6-A53CFC21924E}"/>
              </a:ext>
            </a:extLst>
          </p:cNvPr>
          <p:cNvSpPr/>
          <p:nvPr/>
        </p:nvSpPr>
        <p:spPr>
          <a:xfrm>
            <a:off x="10147182" y="4707950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6" name="TextBox 87">
            <a:extLst>
              <a:ext uri="{FF2B5EF4-FFF2-40B4-BE49-F238E27FC236}">
                <a16:creationId xmlns:a16="http://schemas.microsoft.com/office/drawing/2014/main" id="{807B64E4-3D6D-4C62-B77B-48DA2F384DAA}"/>
              </a:ext>
            </a:extLst>
          </p:cNvPr>
          <p:cNvSpPr txBox="1"/>
          <p:nvPr/>
        </p:nvSpPr>
        <p:spPr>
          <a:xfrm>
            <a:off x="5582034" y="7119309"/>
            <a:ext cx="24189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>
              <a:defRPr/>
            </a:pP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Per la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gestione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e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persistenza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dei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dati</a:t>
            </a:r>
            <a:endParaRPr lang="en-GB" dirty="0">
              <a:solidFill>
                <a:schemeClr val="bg1"/>
              </a:solidFill>
              <a:latin typeface="Courier New" panose="02070309020205020404" pitchFamily="49" charset="0"/>
              <a:ea typeface="Noto Sans" panose="020B0502040504020204" pitchFamily="34"/>
              <a:cs typeface="Courier New" panose="02070309020205020404" pitchFamily="49" charset="0"/>
            </a:endParaRP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DACF1E1A-C5AC-4B0D-AB71-6FCDD2ABC8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67" y="5087659"/>
            <a:ext cx="1325993" cy="1325993"/>
          </a:xfrm>
          <a:prstGeom prst="rect">
            <a:avLst/>
          </a:prstGeom>
        </p:spPr>
      </p:pic>
      <p:sp>
        <p:nvSpPr>
          <p:cNvPr id="97" name="TextBox 87">
            <a:extLst>
              <a:ext uri="{FF2B5EF4-FFF2-40B4-BE49-F238E27FC236}">
                <a16:creationId xmlns:a16="http://schemas.microsoft.com/office/drawing/2014/main" id="{6348DA06-7144-4689-9FAE-F4E32DE12E9D}"/>
              </a:ext>
            </a:extLst>
          </p:cNvPr>
          <p:cNvSpPr txBox="1"/>
          <p:nvPr/>
        </p:nvSpPr>
        <p:spPr>
          <a:xfrm>
            <a:off x="10147182" y="7119309"/>
            <a:ext cx="2701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>
              <a:defRPr/>
            </a:pP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Storage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dei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video ed </a:t>
            </a: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immagini</a:t>
            </a:r>
            <a:endParaRPr lang="en-GB" dirty="0">
              <a:solidFill>
                <a:schemeClr val="bg1"/>
              </a:solidFill>
              <a:latin typeface="Courier New" panose="02070309020205020404" pitchFamily="49" charset="0"/>
              <a:ea typeface="Noto Sans" panose="020B0502040504020204" pitchFamily="34"/>
              <a:cs typeface="Courier New" panose="02070309020205020404" pitchFamily="49" charset="0"/>
            </a:endParaRPr>
          </a:p>
        </p:txBody>
      </p:sp>
      <p:sp>
        <p:nvSpPr>
          <p:cNvPr id="99" name="TextBox 12">
            <a:extLst>
              <a:ext uri="{FF2B5EF4-FFF2-40B4-BE49-F238E27FC236}">
                <a16:creationId xmlns:a16="http://schemas.microsoft.com/office/drawing/2014/main" id="{C2641B7F-D8E8-4828-891F-A7F4BCF33CC1}"/>
              </a:ext>
            </a:extLst>
          </p:cNvPr>
          <p:cNvSpPr txBox="1"/>
          <p:nvPr/>
        </p:nvSpPr>
        <p:spPr>
          <a:xfrm>
            <a:off x="140208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Backend </a:t>
            </a:r>
          </a:p>
        </p:txBody>
      </p:sp>
      <p:sp>
        <p:nvSpPr>
          <p:cNvPr id="100" name="TextBox 87">
            <a:extLst>
              <a:ext uri="{FF2B5EF4-FFF2-40B4-BE49-F238E27FC236}">
                <a16:creationId xmlns:a16="http://schemas.microsoft.com/office/drawing/2014/main" id="{BC4EA06E-916F-4080-9062-FD4955C75B95}"/>
              </a:ext>
            </a:extLst>
          </p:cNvPr>
          <p:cNvSpPr txBox="1"/>
          <p:nvPr/>
        </p:nvSpPr>
        <p:spPr>
          <a:xfrm>
            <a:off x="14564430" y="7131416"/>
            <a:ext cx="2701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>
              <a:defRPr/>
            </a:pPr>
            <a:r>
              <a:rPr lang="en-GB" dirty="0" err="1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Tecnologie</a:t>
            </a:r>
            <a:r>
              <a:rPr lang="en-GB" dirty="0">
                <a:solidFill>
                  <a:schemeClr val="bg1"/>
                </a:solidFill>
                <a:latin typeface="Courier New" panose="02070309020205020404" pitchFamily="49" charset="0"/>
                <a:ea typeface="Noto Sans" panose="020B0502040504020204" pitchFamily="34"/>
                <a:cs typeface="Courier New" panose="02070309020205020404" pitchFamily="49" charset="0"/>
              </a:rPr>
              <a:t> di backend </a:t>
            </a:r>
          </a:p>
        </p:txBody>
      </p:sp>
      <p:pic>
        <p:nvPicPr>
          <p:cNvPr id="102" name="Picture 2" descr="Internet delle Cose ThingsBoard Gestione Aziendale GitHub - attività  commerciale scaricare png - Disegno png trasparente Viola png scaricare.">
            <a:extLst>
              <a:ext uri="{FF2B5EF4-FFF2-40B4-BE49-F238E27FC236}">
                <a16:creationId xmlns:a16="http://schemas.microsoft.com/office/drawing/2014/main" id="{89924998-F2A3-44EB-81B2-338807AEB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22556" y1="21444" x2="22556" y2="21444"/>
                        <a14:backgroundMark x1="78667" y1="21778" x2="78667" y2="21778"/>
                        <a14:backgroundMark x1="22222" y1="21222" x2="22222" y2="21222"/>
                        <a14:backgroundMark x1="23444" y1="75556" x2="23444" y2="75556"/>
                        <a14:backgroundMark x1="22111" y1="76444" x2="22111" y2="76444"/>
                        <a14:backgroundMark x1="79000" y1="77889" x2="79000" y2="77889"/>
                        <a14:backgroundMark x1="80889" y1="78333" x2="80889" y2="78333"/>
                        <a14:backgroundMark x1="54000" y1="72222" x2="54000" y2="72222"/>
                        <a14:backgroundMark x1="51222" y1="73667" x2="51222" y2="73667"/>
                        <a14:backgroundMark x1="51222" y1="73667" x2="51222" y2="73667"/>
                        <a14:backgroundMark x1="51222" y1="73667" x2="51222" y2="73667"/>
                        <a14:backgroundMark x1="50444" y1="73778" x2="61889" y2="70778"/>
                        <a14:backgroundMark x1="61889" y1="70778" x2="78111" y2="55000"/>
                        <a14:backgroundMark x1="78111" y1="55000" x2="77667" y2="53111"/>
                        <a14:backgroundMark x1="24889" y1="46778" x2="29889" y2="35000"/>
                        <a14:backgroundMark x1="29889" y1="35000" x2="46333" y2="21222"/>
                        <a14:backgroundMark x1="46333" y1="21222" x2="51111" y2="20333"/>
                        <a14:backgroundMark x1="57111" y1="42222" x2="56444" y2="39889"/>
                        <a14:backgroundMark x1="40889" y1="53222" x2="44444" y2="5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598" y="4986642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object 5">
            <a:extLst>
              <a:ext uri="{FF2B5EF4-FFF2-40B4-BE49-F238E27FC236}">
                <a16:creationId xmlns:a16="http://schemas.microsoft.com/office/drawing/2014/main" id="{A39ED680-D1FF-403C-8B8F-205B44A96F0A}"/>
              </a:ext>
            </a:extLst>
          </p:cNvPr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5689686" y="5200512"/>
            <a:ext cx="609551" cy="590866"/>
          </a:xfrm>
          <a:prstGeom prst="rect">
            <a:avLst/>
          </a:prstGeom>
        </p:spPr>
      </p:pic>
      <p:pic>
        <p:nvPicPr>
          <p:cNvPr id="104" name="object 7">
            <a:extLst>
              <a:ext uri="{FF2B5EF4-FFF2-40B4-BE49-F238E27FC236}">
                <a16:creationId xmlns:a16="http://schemas.microsoft.com/office/drawing/2014/main" id="{915E9473-4518-4098-A16A-0EFB8BEBA1AB}"/>
              </a:ext>
            </a:extLst>
          </p:cNvPr>
          <p:cNvPicPr/>
          <p:nvPr/>
        </p:nvPicPr>
        <p:blipFill rotWithShape="1">
          <a:blip r:embed="rId8" cstate="print"/>
          <a:srcRect r="65206" b="4672"/>
          <a:stretch/>
        </p:blipFill>
        <p:spPr>
          <a:xfrm>
            <a:off x="15219627" y="5931761"/>
            <a:ext cx="586601" cy="84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74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7" grpId="0" animBg="1"/>
      <p:bldP spid="2" grpId="0" animBg="1"/>
      <p:bldP spid="3" grpId="0" animBg="1"/>
      <p:bldP spid="7" grpId="0" animBg="1"/>
      <p:bldP spid="13" grpId="0"/>
      <p:bldP spid="88" grpId="0"/>
      <p:bldP spid="66" grpId="0"/>
      <p:bldP spid="72" grpId="0" animBg="1"/>
      <p:bldP spid="82" grpId="0"/>
      <p:bldP spid="93" grpId="0" animBg="1"/>
      <p:bldP spid="95" grpId="0" animBg="1"/>
      <p:bldP spid="96" grpId="0"/>
      <p:bldP spid="97" grpId="0"/>
      <p:bldP spid="99" grpId="0"/>
      <p:bldP spid="10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Prodotto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4F8550B0-F4D7-4ED7-8D9C-B195F3D7F2CE}"/>
              </a:ext>
            </a:extLst>
          </p:cNvPr>
          <p:cNvSpPr/>
          <p:nvPr/>
        </p:nvSpPr>
        <p:spPr>
          <a:xfrm>
            <a:off x="8763000" y="6646239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97097CFC-0589-4C42-B99C-407995CC4ECA}"/>
              </a:ext>
            </a:extLst>
          </p:cNvPr>
          <p:cNvSpPr txBox="1"/>
          <p:nvPr/>
        </p:nvSpPr>
        <p:spPr>
          <a:xfrm>
            <a:off x="8951791" y="6757186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29883" y="5350440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DA530082-4AAE-46AF-87C6-70BEBC13C24E}"/>
              </a:ext>
            </a:extLst>
          </p:cNvPr>
          <p:cNvSpPr txBox="1"/>
          <p:nvPr/>
        </p:nvSpPr>
        <p:spPr>
          <a:xfrm>
            <a:off x="10006947" y="6764383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Mercato e concorrenza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8010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/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47800" y="3604932"/>
            <a:ext cx="9089872" cy="2491067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lang="it-IT" sz="8000" dirty="0"/>
              <a:t>Mercato e</a:t>
            </a:r>
            <a:br>
              <a:rPr lang="it-IT" sz="8000" dirty="0"/>
            </a:br>
            <a:r>
              <a:rPr lang="it-IT" sz="8000" dirty="0"/>
              <a:t>Concorrenza</a:t>
            </a:r>
            <a:endParaRPr sz="8000" dirty="0"/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9EEA5A1C-32F7-4B36-A0F0-1825A4D777A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72600" y="1485900"/>
            <a:ext cx="7315200" cy="67291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5799" y="828444"/>
            <a:ext cx="3251200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spc="409" dirty="0"/>
              <a:t>MERCATO</a:t>
            </a:r>
            <a:endParaRPr sz="65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F33691-A76D-48ED-9730-FA905D4867D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2203677"/>
            <a:ext cx="6953248" cy="34766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E4418F-BC59-4A2C-9F43-A3E124751BB0}"/>
              </a:ext>
            </a:extLst>
          </p:cNvPr>
          <p:cNvSpPr txBox="1"/>
          <p:nvPr/>
        </p:nvSpPr>
        <p:spPr>
          <a:xfrm>
            <a:off x="1981200" y="6438900"/>
            <a:ext cx="6096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Aumento graduale della vendita di piccoli yacht con forte interesse nell’adozione di soluzioni </a:t>
            </a:r>
            <a:r>
              <a:rPr lang="it-IT" sz="28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IoT e AI</a:t>
            </a: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E3EE166F-CAA6-4CF6-9C2F-45D710C83C86}"/>
              </a:ext>
            </a:extLst>
          </p:cNvPr>
          <p:cNvSpPr txBox="1">
            <a:spLocks/>
          </p:cNvSpPr>
          <p:nvPr/>
        </p:nvSpPr>
        <p:spPr>
          <a:xfrm>
            <a:off x="11430000" y="828444"/>
            <a:ext cx="5021578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kern="0" spc="409" dirty="0"/>
              <a:t>CONCORRENZA</a:t>
            </a:r>
            <a:endParaRPr lang="it-IT" sz="6500" kern="0" dirty="0"/>
          </a:p>
        </p:txBody>
      </p:sp>
      <p:pic>
        <p:nvPicPr>
          <p:cNvPr id="1030" name="Picture 6" descr="Garmin ActiveCaptain® - App su Google Play">
            <a:extLst>
              <a:ext uri="{FF2B5EF4-FFF2-40B4-BE49-F238E27FC236}">
                <a16:creationId xmlns:a16="http://schemas.microsoft.com/office/drawing/2014/main" id="{222E9F64-FEA5-4E21-9658-2D03DB52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8091" y="3136242"/>
            <a:ext cx="1851661" cy="18516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92D2A-5816-4DF3-8587-13C850F28D7D}"/>
              </a:ext>
            </a:extLst>
          </p:cNvPr>
          <p:cNvSpPr txBox="1"/>
          <p:nvPr/>
        </p:nvSpPr>
        <p:spPr>
          <a:xfrm>
            <a:off x="11125200" y="6428926"/>
            <a:ext cx="63246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Perché scegliere noi?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Nessun limite alle utenze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Alert</a:t>
            </a: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garantiti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Associazione semplificata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Videosorveglianza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0100E77-1F31-4C70-9AFE-D0358C17F1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89959" y="3035298"/>
            <a:ext cx="1981200" cy="19526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5B57C76-B8CF-4F60-8AC9-CC06D8304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1975" y="3410779"/>
            <a:ext cx="1707984" cy="130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5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30714" y="1195260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598836"/>
            <a:ext cx="85725" cy="8572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951261"/>
            <a:ext cx="85725" cy="857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5303686"/>
            <a:ext cx="85725" cy="857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6834103"/>
            <a:ext cx="85725" cy="8572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186528"/>
            <a:ext cx="85725" cy="857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538953"/>
            <a:ext cx="85725" cy="8572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891378"/>
            <a:ext cx="85725" cy="85724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330714" y="3624385"/>
            <a:ext cx="3606165" cy="4454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i="1" spc="204" dirty="0">
                <a:solidFill>
                  <a:srgbClr val="FFFFFF"/>
                </a:solidFill>
                <a:latin typeface="Century Gothic"/>
                <a:cs typeface="Century Gothic"/>
              </a:rPr>
              <a:t>Tutor:</a:t>
            </a:r>
            <a:endParaRPr sz="3600">
              <a:latin typeface="Century Gothic"/>
              <a:cs typeface="Century Gothic"/>
            </a:endParaRPr>
          </a:p>
          <a:p>
            <a:pPr marL="443865" marR="5080">
              <a:lnSpc>
                <a:spcPct val="115599"/>
              </a:lnSpc>
              <a:spcBef>
                <a:spcPts val="185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Ciliberti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Pietro Catalano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Salvatore</a:t>
            </a:r>
            <a:r>
              <a:rPr sz="2000" spc="-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Moscariello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36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Team:</a:t>
            </a:r>
            <a:endParaRPr sz="3600">
              <a:latin typeface="Century Gothic"/>
              <a:cs typeface="Century Gothic"/>
            </a:endParaRPr>
          </a:p>
          <a:p>
            <a:pPr marL="539750" marR="508634">
              <a:lnSpc>
                <a:spcPct val="115599"/>
              </a:lnSpc>
              <a:spcBef>
                <a:spcPts val="148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Pisapia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Felice Coppola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Simona Pentangelo </a:t>
            </a:r>
            <a:r>
              <a:rPr sz="2000" spc="-11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Lucio</a:t>
            </a:r>
            <a:r>
              <a:rPr sz="2000" spc="-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Squitieri</a:t>
            </a:r>
            <a:endParaRPr sz="2000">
              <a:latin typeface="Courier New"/>
              <a:cs typeface="Courier New"/>
            </a:endParaRPr>
          </a:p>
        </p:txBody>
      </p:sp>
      <p:pic>
        <p:nvPicPr>
          <p:cNvPr id="14" name="object 4">
            <a:extLst>
              <a:ext uri="{FF2B5EF4-FFF2-40B4-BE49-F238E27FC236}">
                <a16:creationId xmlns:a16="http://schemas.microsoft.com/office/drawing/2014/main" id="{50CA9B76-4A23-446D-BDF6-CCA03155174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77998" y="2363660"/>
            <a:ext cx="6327267" cy="6324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accent6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3571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848100"/>
            <a:ext cx="7086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7200" dirty="0"/>
              <a:t>Introduzione al problema</a:t>
            </a:r>
            <a:endParaRPr sz="7200"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82200" y="80010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4209130"/>
            <a:ext cx="1248963" cy="2248434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52710" y="3255785"/>
            <a:ext cx="3796134" cy="226554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2429" y="1782676"/>
            <a:ext cx="6375400" cy="10124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6500" dirty="0"/>
              <a:t>IL PROBLEMA</a:t>
            </a:r>
            <a:endParaRPr sz="6500" dirty="0"/>
          </a:p>
        </p:txBody>
      </p:sp>
      <p:sp>
        <p:nvSpPr>
          <p:cNvPr id="7" name="object 7"/>
          <p:cNvSpPr txBox="1"/>
          <p:nvPr/>
        </p:nvSpPr>
        <p:spPr>
          <a:xfrm>
            <a:off x="1828800" y="6964265"/>
            <a:ext cx="75222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la completa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gestione remota </a:t>
            </a: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di uno yacht rappresenta un problema irrisolto.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7C353D4D-E051-4A0C-AB46-920DDF185A3A}"/>
              </a:ext>
            </a:extLst>
          </p:cNvPr>
          <p:cNvSpPr txBox="1"/>
          <p:nvPr/>
        </p:nvSpPr>
        <p:spPr>
          <a:xfrm>
            <a:off x="10765791" y="6743700"/>
            <a:ext cx="75222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dirty="0">
                <a:solidFill>
                  <a:schemeClr val="accent6"/>
                </a:solidFill>
                <a:latin typeface="Courier New"/>
                <a:cs typeface="Courier New"/>
              </a:rPr>
              <a:t>YachtOnCloud</a:t>
            </a:r>
            <a:r>
              <a:rPr lang="it-IT" sz="2800" dirty="0">
                <a:solidFill>
                  <a:schemeClr val="bg2"/>
                </a:solidFill>
                <a:latin typeface="Courier New"/>
                <a:cs typeface="Courier New"/>
              </a:rPr>
              <a:t> interviene su tale questione per garantire sicurezza ed affidabilità.</a:t>
            </a:r>
            <a:endParaRPr sz="2800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1B5A86B7-3DA1-43DB-BBE3-6D231B512C57}"/>
              </a:ext>
            </a:extLst>
          </p:cNvPr>
          <p:cNvSpPr txBox="1">
            <a:spLocks/>
          </p:cNvSpPr>
          <p:nvPr/>
        </p:nvSpPr>
        <p:spPr>
          <a:xfrm>
            <a:off x="1828800" y="628394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Stato dell’arte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20988E-6 L 0.08438 0.03997 C 0.102 0.04908 0.12847 0.05402 0.15617 0.05402 C 0.18768 0.05402 0.21294 0.04908 0.23056 0.03997 L 0.31528 -3.20988E-6 " pathEditMode="relative" rAng="0" ptsTypes="AAAAA">
                                      <p:cBhvr>
                                        <p:cTn id="1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4" y="27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5781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3" grpId="0" animBg="1"/>
      <p:bldP spid="25" grpId="0" animBg="1"/>
      <p:bldP spid="4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39700" y="4457700"/>
            <a:ext cx="10744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spc="-105" dirty="0"/>
              <a:t> Soluzione </a:t>
            </a:r>
            <a:br>
              <a:rPr lang="it-IT" sz="8000" spc="-105" dirty="0"/>
            </a:br>
            <a:endParaRPr sz="8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28923" y="4625039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360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Sicurezza dell’imbarcazione</a:t>
            </a:r>
            <a:endParaRPr sz="3600" dirty="0">
              <a:effectLst>
                <a:outerShdw blurRad="203200" dist="50800" dir="5400000" algn="ctr" rotWithShape="0">
                  <a:schemeClr val="tx1">
                    <a:alpha val="73000"/>
                  </a:schemeClr>
                </a:outerShdw>
              </a:effectLst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741986" y="5434195"/>
            <a:ext cx="75222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Garantita con l’utilizzo e l’interazione della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sensoristica</a:t>
            </a: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 di bordo.</a:t>
            </a:r>
          </a:p>
        </p:txBody>
      </p:sp>
      <p:pic>
        <p:nvPicPr>
          <p:cNvPr id="10" name="Immagine 9" descr="Immagine che contiene testo, galleria, stanza&#10;&#10;Descrizione generata automaticamente">
            <a:extLst>
              <a:ext uri="{FF2B5EF4-FFF2-40B4-BE49-F238E27FC236}">
                <a16:creationId xmlns:a16="http://schemas.microsoft.com/office/drawing/2014/main" id="{BCB6752C-CE3C-41FB-86E0-21996ADE2A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0" y="2481445"/>
            <a:ext cx="5905500" cy="5905500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562600" y="718818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C750044F-EF7A-4D38-9FB7-86A001ADE4B1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4CB022D-BBE2-4834-80ED-F2CD26A0E457}"/>
              </a:ext>
            </a:extLst>
          </p:cNvPr>
          <p:cNvSpPr txBox="1">
            <a:spLocks/>
          </p:cNvSpPr>
          <p:nvPr/>
        </p:nvSpPr>
        <p:spPr>
          <a:xfrm>
            <a:off x="1765209" y="223655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Gestione Centralizzata</a:t>
            </a:r>
          </a:p>
        </p:txBody>
      </p:sp>
      <p:sp>
        <p:nvSpPr>
          <p:cNvPr id="16" name="object 7">
            <a:extLst>
              <a:ext uri="{FF2B5EF4-FFF2-40B4-BE49-F238E27FC236}">
                <a16:creationId xmlns:a16="http://schemas.microsoft.com/office/drawing/2014/main" id="{581DD65E-A19F-4E36-B861-5168B5A367C3}"/>
              </a:ext>
            </a:extLst>
          </p:cNvPr>
          <p:cNvSpPr txBox="1"/>
          <p:nvPr/>
        </p:nvSpPr>
        <p:spPr>
          <a:xfrm>
            <a:off x="1728923" y="3219139"/>
            <a:ext cx="7522209" cy="98770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Controllo in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tempo reale </a:t>
            </a: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della sensoristica di bordo</a:t>
            </a: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E0F83BA-6058-4AD6-8230-E173F2F8CF20}"/>
              </a:ext>
            </a:extLst>
          </p:cNvPr>
          <p:cNvSpPr txBox="1">
            <a:spLocks/>
          </p:cNvSpPr>
          <p:nvPr/>
        </p:nvSpPr>
        <p:spPr>
          <a:xfrm>
            <a:off x="1728923" y="7159756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</a:rPr>
              <a:t>Connettività a bordo</a:t>
            </a: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8AFBF295-4D00-45A9-8268-D8C55540FF88}"/>
              </a:ext>
            </a:extLst>
          </p:cNvPr>
          <p:cNvSpPr txBox="1"/>
          <p:nvPr/>
        </p:nvSpPr>
        <p:spPr>
          <a:xfrm>
            <a:off x="1728922" y="7968912"/>
            <a:ext cx="7522209" cy="98770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Gestione della </a:t>
            </a:r>
            <a:r>
              <a:rPr lang="it-IT" sz="2800" spc="-30" dirty="0">
                <a:solidFill>
                  <a:schemeClr val="accent6"/>
                </a:solidFill>
                <a:latin typeface="Courier New"/>
                <a:cs typeface="Courier New"/>
              </a:rPr>
              <a:t>rete</a:t>
            </a:r>
            <a: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  <a:t> direttamente dall’applicazione.</a:t>
            </a:r>
          </a:p>
        </p:txBody>
      </p:sp>
    </p:spTree>
    <p:extLst>
      <p:ext uri="{BB962C8B-B14F-4D97-AF65-F5344CB8AC3E}">
        <p14:creationId xmlns:p14="http://schemas.microsoft.com/office/powerpoint/2010/main" val="486059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5" grpId="0"/>
      <p:bldP spid="16" grpId="0"/>
      <p:bldP spid="9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r>
              <a:rPr sz="6000" spc="-61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G</a:t>
            </a:r>
            <a:r>
              <a:rPr sz="6000" spc="44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E</a:t>
            </a:r>
            <a:r>
              <a:rPr sz="6000" spc="8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N</a:t>
            </a:r>
            <a:r>
              <a:rPr sz="6000" spc="365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D</a:t>
            </a:r>
            <a:r>
              <a:rPr sz="6000" spc="60" dirty="0"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</a:rPr>
              <a:t>A</a:t>
            </a:r>
            <a:endParaRPr sz="6000" dirty="0">
              <a:effectLst>
                <a:outerShdw blurRad="50800" dist="50800" dir="5400000" algn="ctr" rotWithShape="0">
                  <a:srgbClr val="000000">
                    <a:alpha val="99000"/>
                  </a:srgbClr>
                </a:outerShdw>
              </a:effectLst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bg2"/>
                </a:solidFill>
                <a:latin typeface="Courier New"/>
                <a:cs typeface="Courier New"/>
              </a:rPr>
              <a:t>Introduzione al problema</a:t>
            </a:r>
            <a:endParaRPr sz="2800" b="1" dirty="0">
              <a:solidFill>
                <a:schemeClr val="bg2"/>
              </a:solidFill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bg1"/>
                </a:solidFill>
                <a:latin typeface="Courier New"/>
                <a:cs typeface="Courier New"/>
              </a:rPr>
              <a:t>Soluzione</a:t>
            </a:r>
            <a:endParaRPr sz="2800" b="1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Prodotto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4682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75529" y="4520807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Prodotto</a:t>
            </a:r>
            <a:endParaRPr sz="8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501232-8323-42C5-B08A-BBB9AEF8D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629" y="-114300"/>
            <a:ext cx="9270214" cy="92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493</TotalTime>
  <Words>259</Words>
  <Application>Microsoft Office PowerPoint</Application>
  <PresentationFormat>Personalizzato</PresentationFormat>
  <Paragraphs>83</Paragraphs>
  <Slides>17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Courier New</vt:lpstr>
      <vt:lpstr>Office Theme</vt:lpstr>
      <vt:lpstr>Yacht On Cloud</vt:lpstr>
      <vt:lpstr>AGENDA</vt:lpstr>
      <vt:lpstr>Introduzione al problema</vt:lpstr>
      <vt:lpstr>IL PROBLEMA</vt:lpstr>
      <vt:lpstr>AGENDA</vt:lpstr>
      <vt:lpstr> Soluzione  </vt:lpstr>
      <vt:lpstr>Sicurezza dell’imbarcazione</vt:lpstr>
      <vt:lpstr>AGENDA</vt:lpstr>
      <vt:lpstr>Prodotto</vt:lpstr>
      <vt:lpstr>Cosa si vuole realizzare?</vt:lpstr>
      <vt:lpstr>AGENDA</vt:lpstr>
      <vt:lpstr>Tecnologie</vt:lpstr>
      <vt:lpstr>Presentazione standard di PowerPoint</vt:lpstr>
      <vt:lpstr>AGENDA</vt:lpstr>
      <vt:lpstr>Mercato e Concorrenza</vt:lpstr>
      <vt:lpstr>MERCATO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GABRIELE PISAPIA</cp:lastModifiedBy>
  <cp:revision>16</cp:revision>
  <dcterms:created xsi:type="dcterms:W3CDTF">2021-11-19T10:40:53Z</dcterms:created>
  <dcterms:modified xsi:type="dcterms:W3CDTF">2022-02-15T11:37:36Z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